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3"/>
    <p:sldMasterId id="2147483660" r:id="rId4"/>
    <p:sldMasterId id="2147483663" r:id="rId5"/>
    <p:sldMasterId id="2147483666" r:id="rId6"/>
    <p:sldMasterId id="2147483670" r:id="rId7"/>
    <p:sldMasterId id="2147483674" r:id="rId8"/>
    <p:sldMasterId id="2147483677" r:id="rId9"/>
    <p:sldMasterId id="2147485409" r:id="rId10"/>
  </p:sldMasterIdLst>
  <p:notesMasterIdLst>
    <p:notesMasterId r:id="rId21"/>
  </p:notesMasterIdLst>
  <p:sldIdLst>
    <p:sldId id="268" r:id="rId11"/>
    <p:sldId id="425" r:id="rId12"/>
    <p:sldId id="274" r:id="rId13"/>
    <p:sldId id="422" r:id="rId14"/>
    <p:sldId id="424" r:id="rId15"/>
    <p:sldId id="423" r:id="rId16"/>
    <p:sldId id="420" r:id="rId17"/>
    <p:sldId id="421" r:id="rId18"/>
    <p:sldId id="315" r:id="rId19"/>
    <p:sldId id="42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ovich, Tracy" initials="DT" lastIdx="3" clrIdx="0">
    <p:extLst>
      <p:ext uri="{19B8F6BF-5375-455C-9EA6-DF929625EA0E}">
        <p15:presenceInfo xmlns:p15="http://schemas.microsoft.com/office/powerpoint/2012/main" userId="S-1-5-21-1181185089-2005350570-1792151419-42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  <a:srgbClr val="D2FCE6"/>
    <a:srgbClr val="265886"/>
    <a:srgbClr val="0099CC"/>
    <a:srgbClr val="D8EEC0"/>
    <a:srgbClr val="1E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56014" autoAdjust="0"/>
  </p:normalViewPr>
  <p:slideViewPr>
    <p:cSldViewPr>
      <p:cViewPr varScale="1">
        <p:scale>
          <a:sx n="63" d="100"/>
          <a:sy n="63" d="100"/>
        </p:scale>
        <p:origin x="239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CCD027-CAE7-49B9-9343-CF869B33A7CB}" type="datetimeFigureOut">
              <a:rPr lang="en-US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46EC4A-EEE8-4DFB-B2CE-E8D29FFC2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92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Time – 10 – 15 </a:t>
            </a:r>
            <a:r>
              <a:rPr lang="en-US" altLang="en-US" dirty="0" err="1" smtClean="0"/>
              <a:t>Mins</a:t>
            </a: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EF2FC9-C705-44FD-8401-21DFEB9B309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40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9950A2-3A41-4364-8DA6-D9A3C551CBB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Spend</a:t>
            </a:r>
            <a:r>
              <a:rPr lang="en-US" altLang="en-US" baseline="0" dirty="0" smtClean="0">
                <a:latin typeface="Arial" panose="020B0604020202020204" pitchFamily="34" charset="0"/>
              </a:rPr>
              <a:t> a few minutes asking these questions.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b="1" baseline="0" dirty="0" smtClean="0"/>
              <a:t> – </a:t>
            </a:r>
            <a:r>
              <a:rPr lang="en-US" dirty="0" smtClean="0"/>
              <a:t>The SPF uses a five-step planning process to guide communities in the selection, implementation, and evaluation of effective, culturally appropriate, and sustainable prevention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EC4A-EEE8-4DFB-B2CE-E8D29FFC24C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5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44C43-78ED-455D-ABED-1826C50C18A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>
                <a:latin typeface="Arial" charset="0"/>
              </a:rPr>
              <a:t>Public Health Approach </a:t>
            </a:r>
            <a:r>
              <a:rPr lang="en-US" altLang="en-US" dirty="0" smtClean="0">
                <a:latin typeface="Arial" charset="0"/>
              </a:rPr>
              <a:t>– focus is on a population or community, rather than on individuals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>
              <a:latin typeface="Arial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7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44C43-78ED-455D-ABED-1826C50C18A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u="none" dirty="0" smtClean="0">
                <a:latin typeface="Arial" charset="0"/>
              </a:rPr>
              <a:t>Data-Driven </a:t>
            </a:r>
            <a:r>
              <a:rPr lang="en-US" altLang="en-US" b="0" u="none" dirty="0" smtClean="0">
                <a:latin typeface="Arial" charset="0"/>
              </a:rPr>
              <a:t>– Strategies</a:t>
            </a:r>
            <a:r>
              <a:rPr lang="en-US" altLang="en-US" b="0" u="none" baseline="0" dirty="0" smtClean="0">
                <a:latin typeface="Arial" charset="0"/>
              </a:rPr>
              <a:t> focus on where the need is. Data is collected using local, state, and national data sources. Also, data is collected through interviews and information sessions.</a:t>
            </a:r>
            <a:endParaRPr lang="en-US" altLang="en-US" b="1" u="non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44C43-78ED-455D-ABED-1826C50C18A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u="none" dirty="0" smtClean="0">
                <a:latin typeface="Arial" charset="0"/>
              </a:rPr>
              <a:t>Community-Based/Owned</a:t>
            </a:r>
            <a:r>
              <a:rPr lang="en-US" altLang="en-US" b="0" u="none" baseline="0" dirty="0" smtClean="0">
                <a:latin typeface="Arial" charset="0"/>
              </a:rPr>
              <a:t> – Lead by community stakeholders and not a government top down run program.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</a:rPr>
              <a:t>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9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44C43-78ED-455D-ABED-1826C50C18A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u="none" dirty="0" smtClean="0">
                <a:latin typeface="Arial" charset="0"/>
              </a:rPr>
              <a:t>Strategic Planning Process – </a:t>
            </a:r>
            <a:r>
              <a:rPr lang="en-US" altLang="en-US" b="0" u="none" dirty="0" smtClean="0">
                <a:latin typeface="Arial" charset="0"/>
              </a:rPr>
              <a:t>The</a:t>
            </a:r>
            <a:r>
              <a:rPr lang="en-US" altLang="en-US" b="0" u="none" baseline="0" dirty="0" smtClean="0">
                <a:latin typeface="Arial" charset="0"/>
              </a:rPr>
              <a:t> process is slow, deliberate, and ongoing with the goal of maximum impact for the long-term.</a:t>
            </a:r>
            <a:endParaRPr lang="en-US" altLang="en-US" b="1" u="none" dirty="0" smtClean="0">
              <a:latin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0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44C43-78ED-455D-ABED-1826C50C18A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>
                <a:latin typeface="Arial" charset="0"/>
              </a:rPr>
              <a:t>Outcomes-based </a:t>
            </a:r>
            <a:r>
              <a:rPr lang="en-US" altLang="en-US" dirty="0" smtClean="0">
                <a:latin typeface="Arial" charset="0"/>
              </a:rPr>
              <a:t>– looking to see that it moves the needle for the community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2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44C43-78ED-455D-ABED-1826C50C18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1" u="none" dirty="0" smtClean="0"/>
              <a:t>Cultural Competent and</a:t>
            </a:r>
            <a:r>
              <a:rPr lang="en-US" altLang="en-US" sz="1200" b="1" u="none" baseline="0" dirty="0" smtClean="0"/>
              <a:t> </a:t>
            </a:r>
            <a:r>
              <a:rPr lang="en-US" altLang="en-US" sz="1200" b="1" u="none" dirty="0" smtClean="0"/>
              <a:t>Sustainable </a:t>
            </a:r>
            <a:r>
              <a:rPr lang="en-US" altLang="en-US" sz="1200" b="0" u="none" baseline="0" dirty="0" smtClean="0"/>
              <a:t>– Each phase takes into consideration cultural aspects of the target population and strategies that are chosen are the ones that have a higher likelihood of being sustained.</a:t>
            </a:r>
            <a:endParaRPr lang="en-US" altLang="en-US" u="none" dirty="0" smtClean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2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u="none" dirty="0" smtClean="0">
                <a:solidFill>
                  <a:srgbClr val="FF0000"/>
                </a:solidFill>
              </a:rPr>
              <a:t>~~Click</a:t>
            </a:r>
            <a:r>
              <a:rPr lang="en-US" altLang="en-US" sz="1200" b="1" u="none" baseline="0" dirty="0" smtClean="0">
                <a:solidFill>
                  <a:srgbClr val="FF0000"/>
                </a:solidFill>
              </a:rPr>
              <a:t> </a:t>
            </a:r>
            <a:r>
              <a:rPr lang="en-US" altLang="en-US" sz="1200" b="0" u="none" baseline="0" dirty="0" smtClean="0">
                <a:solidFill>
                  <a:srgbClr val="FF0000"/>
                </a:solidFill>
              </a:rPr>
              <a:t>to enlarge graphic.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u="none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u="none" dirty="0" smtClean="0">
                <a:solidFill>
                  <a:srgbClr val="FF0000"/>
                </a:solidFill>
              </a:rPr>
              <a:t>Assessment </a:t>
            </a:r>
            <a:r>
              <a:rPr lang="en-US" b="0" baseline="0" dirty="0" smtClean="0"/>
              <a:t>–</a:t>
            </a:r>
            <a:r>
              <a:rPr lang="en-US" altLang="en-US" sz="1200" b="1" u="none" dirty="0" smtClean="0">
                <a:solidFill>
                  <a:srgbClr val="FF0000"/>
                </a:solidFill>
              </a:rPr>
              <a:t> </a:t>
            </a:r>
            <a:r>
              <a:rPr lang="en-US" altLang="en-US" sz="1200" u="none" dirty="0" smtClean="0"/>
              <a:t>Profile population needs, resources, and readiness to address needs and gaps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u="none" dirty="0" smtClean="0">
                <a:solidFill>
                  <a:srgbClr val="265886"/>
                </a:solidFill>
              </a:rPr>
              <a:t>Capacity </a:t>
            </a:r>
            <a:r>
              <a:rPr lang="en-US" b="0" baseline="0" dirty="0" smtClean="0"/>
              <a:t>–</a:t>
            </a:r>
            <a:r>
              <a:rPr lang="en-US" altLang="en-US" sz="1200" b="1" u="none" dirty="0" smtClean="0">
                <a:solidFill>
                  <a:srgbClr val="265886"/>
                </a:solidFill>
              </a:rPr>
              <a:t> </a:t>
            </a:r>
            <a:r>
              <a:rPr lang="en-US" altLang="en-US" sz="1200" u="none" dirty="0" smtClean="0"/>
              <a:t>Mobilize and/or build capacity to address needs</a:t>
            </a:r>
            <a:endParaRPr lang="en-US" altLang="en-US" sz="1200" b="1" u="none" dirty="0" smtClean="0">
              <a:solidFill>
                <a:srgbClr val="26588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u="none" dirty="0" smtClean="0">
                <a:solidFill>
                  <a:srgbClr val="265886"/>
                </a:solidFill>
              </a:rPr>
              <a:t>Planning </a:t>
            </a:r>
            <a:r>
              <a:rPr lang="en-US" b="0" baseline="0" dirty="0" smtClean="0"/>
              <a:t>–</a:t>
            </a:r>
            <a:r>
              <a:rPr lang="en-US" altLang="en-US" sz="1200" b="1" u="none" dirty="0" smtClean="0">
                <a:solidFill>
                  <a:srgbClr val="265886"/>
                </a:solidFill>
              </a:rPr>
              <a:t> </a:t>
            </a:r>
            <a:r>
              <a:rPr lang="en-US" altLang="en-US" sz="1200" u="none" dirty="0" smtClean="0"/>
              <a:t>Develop a comprehensive strategic plan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u="none" dirty="0" smtClean="0">
                <a:solidFill>
                  <a:srgbClr val="265886"/>
                </a:solidFill>
              </a:rPr>
              <a:t>Implementation </a:t>
            </a:r>
            <a:r>
              <a:rPr lang="en-US" b="0" baseline="0" dirty="0" smtClean="0"/>
              <a:t>–</a:t>
            </a:r>
            <a:r>
              <a:rPr lang="en-US" altLang="en-US" sz="1200" b="1" u="none" dirty="0" smtClean="0">
                <a:solidFill>
                  <a:srgbClr val="265886"/>
                </a:solidFill>
              </a:rPr>
              <a:t> </a:t>
            </a:r>
            <a:r>
              <a:rPr lang="en-US" altLang="en-US" sz="1200" b="0" u="none" dirty="0" smtClean="0">
                <a:solidFill>
                  <a:schemeClr val="bg1"/>
                </a:solidFill>
              </a:rPr>
              <a:t>I</a:t>
            </a:r>
            <a:r>
              <a:rPr lang="en-US" altLang="en-US" sz="1200" b="0" u="none" dirty="0" smtClean="0"/>
              <a:t>mplement </a:t>
            </a:r>
            <a:r>
              <a:rPr lang="en-US" altLang="en-US" sz="1200" u="none" dirty="0" smtClean="0"/>
              <a:t>evidence-based prevention programs and activities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u="none" smtClean="0">
                <a:solidFill>
                  <a:srgbClr val="265886"/>
                </a:solidFill>
              </a:rPr>
              <a:t>Evaluation </a:t>
            </a:r>
            <a:r>
              <a:rPr lang="en-US" b="0" baseline="0" smtClean="0"/>
              <a:t>–</a:t>
            </a:r>
            <a:r>
              <a:rPr lang="en-US" altLang="en-US" sz="1200" b="1" u="none" smtClean="0">
                <a:solidFill>
                  <a:srgbClr val="265886"/>
                </a:solidFill>
              </a:rPr>
              <a:t> </a:t>
            </a:r>
            <a:r>
              <a:rPr lang="en-US" altLang="en-US" sz="1200" u="none" smtClean="0"/>
              <a:t>Monitor, evaluate, sustain, and improve or replace those that fail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u="none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25CBAB-ADE0-49A1-9172-DA2BE3886D70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0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UNC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96" r="-2"/>
          <a:stretch>
            <a:fillRect/>
          </a:stretch>
        </p:blipFill>
        <p:spPr bwMode="auto">
          <a:xfrm>
            <a:off x="-457200" y="5951538"/>
            <a:ext cx="3657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639887"/>
            <a:ext cx="5334000" cy="2855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744575"/>
            <a:ext cx="5638800" cy="12954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6588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8ACCAA-2E98-4BA6-88F8-B44ACC1C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3338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366395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86198" y="3581400"/>
            <a:ext cx="4953001" cy="2286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553E8E-D7AD-458E-8C98-96EC23F1BB7C}" type="datetimeFigureOut">
              <a:rPr lang="en-US"/>
              <a:pPr>
                <a:defRPr/>
              </a:pPr>
              <a:t>12/21/2015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6DE44-426F-4BEB-8488-F80EA11F2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3691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943600"/>
            <a:ext cx="31988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263D-F16F-4F50-AA79-8B8EC1FE0CE5}" type="datetimeFigureOut">
              <a:rPr lang="en-US"/>
              <a:pPr>
                <a:defRPr/>
              </a:pPr>
              <a:t>12/21/2015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21633-B67D-4CFE-9CA6-9D02CD924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0496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7813-A87A-4969-9102-AAC9B079AEC3}" type="datetimeFigureOut">
              <a:rPr lang="en-US"/>
              <a:pPr>
                <a:defRPr/>
              </a:pPr>
              <a:t>12/21/2015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BBA473E9-3890-48C0-AF48-E2630F8491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44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6288"/>
            <a:ext cx="9144000" cy="1357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2049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4541838"/>
            <a:ext cx="7848600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Ky Iyo Pow W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36255" r="-166" b="17476"/>
          <a:stretch>
            <a:fillRect/>
          </a:stretch>
        </p:blipFill>
        <p:spPr bwMode="auto">
          <a:xfrm>
            <a:off x="0" y="-60325"/>
            <a:ext cx="914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TJDRLOGO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6067425"/>
            <a:ext cx="15668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EDC%20Color%20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151563"/>
            <a:ext cx="167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FDD54-E21E-4804-B4D0-1A28B9BD1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4695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JDR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67425"/>
            <a:ext cx="15668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spcAft>
                <a:spcPts val="600"/>
              </a:spcAft>
              <a:defRPr/>
            </a:lvl1pPr>
            <a:lvl2pPr marL="571500" indent="-296863">
              <a:spcBef>
                <a:spcPts val="1200"/>
              </a:spcBef>
              <a:spcAft>
                <a:spcPts val="600"/>
              </a:spcAft>
              <a:defRPr/>
            </a:lvl2pPr>
            <a:lvl3pPr marL="800100" indent="-252413">
              <a:spcBef>
                <a:spcPts val="1200"/>
              </a:spcBef>
              <a:spcAft>
                <a:spcPts val="600"/>
              </a:spcAft>
              <a:defRPr/>
            </a:lvl3pPr>
            <a:lvl4pPr marL="1143000" indent="-320675">
              <a:spcBef>
                <a:spcPts val="1200"/>
              </a:spcBef>
              <a:spcAft>
                <a:spcPts val="600"/>
              </a:spcAft>
              <a:defRPr/>
            </a:lvl4pPr>
            <a:lvl5pPr marL="1257300" indent="-206375">
              <a:spcBef>
                <a:spcPts val="12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67C55-BD6A-48E7-AAED-67C22F062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2599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6238875"/>
            <a:ext cx="9144000" cy="61913"/>
            <a:chOff x="0" y="3054620"/>
            <a:chExt cx="9144000" cy="62100"/>
          </a:xfrm>
        </p:grpSpPr>
        <p:sp>
          <p:nvSpPr>
            <p:cNvPr id="5" name="Rectangle 4"/>
            <p:cNvSpPr/>
            <p:nvPr/>
          </p:nvSpPr>
          <p:spPr>
            <a:xfrm>
              <a:off x="2846388" y="3054620"/>
              <a:ext cx="1262062" cy="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95750" y="3054620"/>
              <a:ext cx="1262063" cy="62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57813" y="3054620"/>
              <a:ext cx="1262062" cy="62100"/>
            </a:xfrm>
            <a:prstGeom prst="rect">
              <a:avLst/>
            </a:prstGeom>
            <a:solidFill>
              <a:srgbClr val="56004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19875" y="3054620"/>
              <a:ext cx="1262063" cy="62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81938" y="3054620"/>
              <a:ext cx="1262062" cy="62100"/>
            </a:xfrm>
            <a:prstGeom prst="rect">
              <a:avLst/>
            </a:prstGeom>
            <a:solidFill>
              <a:srgbClr val="B2BB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054620"/>
              <a:ext cx="2846388" cy="621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0" y="1128713"/>
            <a:ext cx="9144000" cy="5145087"/>
            <a:chOff x="-2" y="1128688"/>
            <a:chExt cx="9144002" cy="5145112"/>
          </a:xfrm>
        </p:grpSpPr>
        <p:sp>
          <p:nvSpPr>
            <p:cNvPr id="12" name="Rectangle 11"/>
            <p:cNvSpPr/>
            <p:nvPr/>
          </p:nvSpPr>
          <p:spPr>
            <a:xfrm>
              <a:off x="-2" y="1254101"/>
              <a:ext cx="5410201" cy="2232036"/>
            </a:xfrm>
            <a:prstGeom prst="rect">
              <a:avLst/>
            </a:prstGeom>
            <a:solidFill>
              <a:srgbClr val="004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2587" y="1254101"/>
              <a:ext cx="1166812" cy="22320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5599" y="1254101"/>
              <a:ext cx="2305051" cy="11160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81938" y="2454256"/>
              <a:ext cx="1128712" cy="1031880"/>
            </a:xfrm>
            <a:prstGeom prst="rect">
              <a:avLst/>
            </a:prstGeom>
            <a:solidFill>
              <a:srgbClr val="004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599" y="2454256"/>
              <a:ext cx="1152525" cy="10318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858125" y="2454256"/>
              <a:ext cx="0" cy="103188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59562" y="1166788"/>
              <a:ext cx="0" cy="248286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2424" y="1128688"/>
              <a:ext cx="0" cy="248286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42099" y="2424094"/>
              <a:ext cx="244792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-2" y="3581387"/>
              <a:ext cx="9144002" cy="26924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18" descr="MassTAPP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3038"/>
            <a:ext cx="23812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59" y="1254858"/>
            <a:ext cx="5292454" cy="2174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753B-51C7-4C71-BDCC-47E849E6F499}" type="datetime1">
              <a:rPr lang="en-US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38789-1E6A-40F2-A13C-6A43049DC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0439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4600"/>
            <a:ext cx="9144000" cy="166688"/>
          </a:xfrm>
          <a:prstGeom prst="rect">
            <a:avLst/>
          </a:prstGeom>
          <a:solidFill>
            <a:srgbClr val="004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55588"/>
            <a:ext cx="9144000" cy="1192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18" descr="MassTAPP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73775"/>
            <a:ext cx="18208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6D9D-16CE-4008-8AF0-B7BB2BB58690}" type="datetime1">
              <a:rPr lang="en-US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73EA2-63BF-4F31-8A68-FB06F3F40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606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6238875"/>
            <a:ext cx="9144000" cy="61913"/>
            <a:chOff x="0" y="3054620"/>
            <a:chExt cx="9144000" cy="62100"/>
          </a:xfrm>
        </p:grpSpPr>
        <p:sp>
          <p:nvSpPr>
            <p:cNvPr id="8" name="Rectangle 7"/>
            <p:cNvSpPr/>
            <p:nvPr/>
          </p:nvSpPr>
          <p:spPr>
            <a:xfrm>
              <a:off x="2846388" y="3054620"/>
              <a:ext cx="1262062" cy="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5750" y="3054620"/>
              <a:ext cx="1262063" cy="62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57813" y="3054620"/>
              <a:ext cx="1262062" cy="62100"/>
            </a:xfrm>
            <a:prstGeom prst="rect">
              <a:avLst/>
            </a:prstGeom>
            <a:solidFill>
              <a:srgbClr val="56004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19875" y="3054620"/>
              <a:ext cx="1262063" cy="62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81938" y="3054620"/>
              <a:ext cx="1262062" cy="62100"/>
            </a:xfrm>
            <a:prstGeom prst="rect">
              <a:avLst/>
            </a:prstGeom>
            <a:solidFill>
              <a:srgbClr val="B2BB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054620"/>
              <a:ext cx="2846388" cy="621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-1" y="1"/>
            <a:ext cx="9144001" cy="6857999"/>
            <a:chOff x="-3" y="-29"/>
            <a:chExt cx="9144003" cy="6858032"/>
          </a:xfrm>
        </p:grpSpPr>
        <p:sp>
          <p:nvSpPr>
            <p:cNvPr id="15" name="Rectangle 14"/>
            <p:cNvSpPr/>
            <p:nvPr/>
          </p:nvSpPr>
          <p:spPr>
            <a:xfrm>
              <a:off x="-3" y="-29"/>
              <a:ext cx="9144003" cy="3486167"/>
            </a:xfrm>
            <a:prstGeom prst="rect">
              <a:avLst/>
            </a:prstGeom>
            <a:solidFill>
              <a:srgbClr val="004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3486137"/>
              <a:ext cx="9144002" cy="337186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Picture 18" descr="MassTAPP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35" y="5867400"/>
            <a:ext cx="23812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9846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49528"/>
            <a:ext cx="9144000" cy="83344"/>
          </a:xfrm>
          <a:prstGeom prst="rect">
            <a:avLst/>
          </a:prstGeom>
          <a:solidFill>
            <a:srgbClr val="004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57" y="-21772"/>
            <a:ext cx="9144000" cy="146957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18" descr="MassTAPP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9662"/>
            <a:ext cx="18208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2033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68440"/>
      </p:ext>
    </p:extLst>
  </p:cSld>
  <p:clrMapOvr>
    <a:masterClrMapping/>
  </p:clrMapOvr>
  <p:transition spd="slow">
    <p:push dir="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UNC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834063"/>
            <a:ext cx="33528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588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5886"/>
                </a:solidFill>
              </a:defRPr>
            </a:lvl1pPr>
            <a:lvl2pPr>
              <a:defRPr>
                <a:solidFill>
                  <a:srgbClr val="265886"/>
                </a:solidFill>
              </a:defRPr>
            </a:lvl2pPr>
            <a:lvl3pPr>
              <a:defRPr>
                <a:solidFill>
                  <a:srgbClr val="265886"/>
                </a:solidFill>
              </a:defRPr>
            </a:lvl3pPr>
            <a:lvl4pPr>
              <a:defRPr>
                <a:solidFill>
                  <a:srgbClr val="265886"/>
                </a:solidFill>
              </a:defRPr>
            </a:lvl4pPr>
            <a:lvl5pPr>
              <a:defRPr>
                <a:solidFill>
                  <a:srgbClr val="26588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42DBFB-28A1-4973-972A-6659ED66E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3825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30932"/>
      </p:ext>
    </p:extLst>
  </p:cSld>
  <p:clrMapOvr>
    <a:masterClrMapping/>
  </p:clrMapOvr>
  <p:transition spd="slow">
    <p:push dir="u"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993554"/>
      </p:ext>
    </p:extLst>
  </p:cSld>
  <p:clrMapOvr>
    <a:masterClrMapping/>
  </p:clrMapOvr>
  <p:transition spd="slow">
    <p:push dir="u"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79907"/>
      </p:ext>
    </p:extLst>
  </p:cSld>
  <p:clrMapOvr>
    <a:masterClrMapping/>
  </p:clrMapOvr>
  <p:transition spd="slow">
    <p:push dir="u"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96995"/>
      </p:ext>
    </p:extLst>
  </p:cSld>
  <p:clrMapOvr>
    <a:masterClrMapping/>
  </p:clrMapOvr>
  <p:transition spd="slow">
    <p:push dir="u"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8425"/>
      </p:ext>
    </p:extLst>
  </p:cSld>
  <p:clrMapOvr>
    <a:masterClrMapping/>
  </p:clrMapOvr>
  <p:transition spd="slow">
    <p:push dir="u"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40811"/>
      </p:ext>
    </p:extLst>
  </p:cSld>
  <p:clrMapOvr>
    <a:masterClrMapping/>
  </p:clrMapOvr>
  <p:transition spd="slow">
    <p:push dir="u"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75311"/>
      </p:ext>
    </p:extLst>
  </p:cSld>
  <p:clrMapOvr>
    <a:masterClrMapping/>
  </p:clrMapOvr>
  <p:transition spd="slow">
    <p:push dir="u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A3856-09DC-4E2B-8C2B-8B60BD4F0E25}" type="datetime1">
              <a:rPr lang="en-US" smtClean="0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499-175A-4BCC-B1C5-ACB7BCDCE3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983881"/>
      </p:ext>
    </p:extLst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UNC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Project Launch_NO TA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766763"/>
            <a:ext cx="23050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562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08AC0-BF8E-485B-A45B-C01FDA5F6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9673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UNC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53150"/>
            <a:ext cx="9144000" cy="70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Project Launch_NO TA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876800"/>
            <a:ext cx="914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72D55B-2FA4-41AF-A368-800674BF8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5912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6288"/>
            <a:ext cx="9144000" cy="1357312"/>
          </a:xfrm>
          <a:prstGeom prst="rect">
            <a:avLst/>
          </a:prstGeom>
          <a:solidFill>
            <a:srgbClr val="24E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2049463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4541838"/>
            <a:ext cx="7848600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2338"/>
            <a:ext cx="3048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C91E5-9CD4-4B58-BA46-E9E22F205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377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spcAft>
                <a:spcPts val="600"/>
              </a:spcAft>
              <a:defRPr/>
            </a:lvl1pPr>
            <a:lvl2pPr marL="571500" indent="-296863">
              <a:spcBef>
                <a:spcPts val="1200"/>
              </a:spcBef>
              <a:spcAft>
                <a:spcPts val="600"/>
              </a:spcAft>
              <a:defRPr/>
            </a:lvl2pPr>
            <a:lvl3pPr marL="800100" indent="-252413">
              <a:spcBef>
                <a:spcPts val="1200"/>
              </a:spcBef>
              <a:spcAft>
                <a:spcPts val="600"/>
              </a:spcAft>
              <a:defRPr/>
            </a:lvl3pPr>
            <a:lvl4pPr marL="1143000" indent="-320675">
              <a:spcBef>
                <a:spcPts val="1200"/>
              </a:spcBef>
              <a:spcAft>
                <a:spcPts val="600"/>
              </a:spcAft>
              <a:defRPr/>
            </a:lvl4pPr>
            <a:lvl5pPr marL="1257300" indent="-206375">
              <a:spcBef>
                <a:spcPts val="12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CDE7-0895-4BA6-94BB-F6F9A651F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3442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2CB1AE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pic>
        <p:nvPicPr>
          <p:cNvPr id="8" name="Picture 10" descr="OJJDP for d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762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v2for d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00763"/>
            <a:ext cx="2316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172200"/>
            <a:ext cx="762000" cy="381000"/>
          </a:xfrm>
        </p:spPr>
        <p:txBody>
          <a:bodyPr/>
          <a:lstStyle>
            <a:lvl1pPr>
              <a:defRPr/>
            </a:lvl1pPr>
          </a:lstStyle>
          <a:p>
            <a:fld id="{F088D58E-1E59-495A-9B07-540FF4A42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473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5029200" y="0"/>
            <a:ext cx="228600" cy="6858000"/>
            <a:chOff x="0" y="0"/>
            <a:chExt cx="228600" cy="685800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8600" cy="2286000"/>
            </a:xfrm>
            <a:prstGeom prst="rect">
              <a:avLst/>
            </a:prstGeom>
            <a:solidFill>
              <a:srgbClr val="2CB1AE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0" y="2286000"/>
              <a:ext cx="2286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0" y="4572000"/>
              <a:ext cx="228600" cy="2286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</p:grpSp>
      <p:pic>
        <p:nvPicPr>
          <p:cNvPr id="8" name="Picture 10" descr="OJJDP for dar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67400"/>
            <a:ext cx="6508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v2for d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981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685800"/>
            <a:ext cx="38100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733800"/>
            <a:ext cx="3605048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24600"/>
            <a:ext cx="762000" cy="381000"/>
          </a:xfrm>
        </p:spPr>
        <p:txBody>
          <a:bodyPr/>
          <a:lstStyle>
            <a:lvl1pPr>
              <a:defRPr/>
            </a:lvl1pPr>
          </a:lstStyle>
          <a:p>
            <a:fld id="{87EFC5E6-20AF-40B6-AB39-6ADBC114B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047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1" descr="logov2for dar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0"/>
            <a:ext cx="23161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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F15B-6255-49CC-8F7D-7A899FDC9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44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35001">
              <a:srgbClr val="FFFFFF"/>
            </a:gs>
            <a:gs pos="70000">
              <a:srgbClr val="DCE9F5"/>
            </a:gs>
            <a:gs pos="100000">
              <a:srgbClr val="B9D3E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88" y="63468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817C31-8CB3-4CEE-90E2-44A8BC7A2A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58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58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58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58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588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6588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588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6588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6588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588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6053138"/>
            <a:ext cx="9144000" cy="98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10"/>
          <p:cNvCxnSpPr/>
          <p:nvPr/>
        </p:nvCxnSpPr>
        <p:spPr>
          <a:xfrm>
            <a:off x="0" y="1471613"/>
            <a:ext cx="9144000" cy="158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88" y="63468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B68B09-929C-4769-A3F3-950442545E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24E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fld id="{874327C9-5D73-4F1B-9432-207CE56683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7" r:id="rId1"/>
    <p:sldLayoutId id="2147485398" r:id="rId2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AD2A6B05-CFF5-401C-A3F1-08A5B40A1F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FBF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FBFBC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FBFBC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FBFBC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FBFBC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9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0A51EAA-201E-4060-BBBD-4E2B656C5E3B}" type="datetimeFigureOut">
              <a:rPr lang="en-US"/>
              <a:pPr>
                <a:defRPr/>
              </a:pPr>
              <a:t>12/21/2015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DA0654D9-F82C-4B84-A4F6-78DC170941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fld id="{C55169D5-D109-402C-9238-00D9964E9E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A3856-09DC-4E2B-8C2B-8B60BD4F0E25}" type="datetime1">
              <a:rPr lang="en-US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DAEA499-175A-4BCC-B1C5-ACB7BCDCE3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C410-965F-47F3-BAAB-1BFF75FBFE08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7C31-8CB3-4CEE-90E2-44A8BC7A2A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0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  <p:sldLayoutId id="2147485412" r:id="rId3"/>
    <p:sldLayoutId id="2147485413" r:id="rId4"/>
    <p:sldLayoutId id="2147485414" r:id="rId5"/>
    <p:sldLayoutId id="2147485415" r:id="rId6"/>
    <p:sldLayoutId id="2147485416" r:id="rId7"/>
    <p:sldLayoutId id="2147485417" r:id="rId8"/>
    <p:sldLayoutId id="2147485418" r:id="rId9"/>
    <p:sldLayoutId id="2147485419" r:id="rId10"/>
    <p:sldLayoutId id="2147485420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altLang="en-US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Strategic Prevention Framework </a:t>
            </a:r>
            <a:r>
              <a:rPr lang="en-US" alt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altLang="en-US" sz="7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8915" name="Subtitle 4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8763000" cy="1752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8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Program Title 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date</a:t>
            </a:r>
          </a:p>
          <a:p>
            <a:endParaRPr lang="en-US" altLang="en-US" dirty="0" smtClean="0">
              <a:solidFill>
                <a:srgbClr val="1025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6172200" cy="3535362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rgbClr val="265886"/>
                </a:solidFill>
              </a:rPr>
              <a:t>What is unclear?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rgbClr val="265886"/>
                </a:solidFill>
              </a:rPr>
              <a:t>Do you understand your role?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rgbClr val="265886"/>
                </a:solidFill>
              </a:rPr>
              <a:t>Does it make sense?</a:t>
            </a:r>
          </a:p>
          <a:p>
            <a:pPr marL="0" indent="0">
              <a:buNone/>
            </a:pPr>
            <a:endParaRPr lang="en-US" altLang="en-US" sz="2800" b="1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alt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tse1.mm.bing.net/th?&amp;id=OIP.M7b8da74dc113d840385f9ff8febf65d5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480391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7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265886"/>
                </a:solidFill>
                <a:latin typeface="Arial" charset="0"/>
                <a:ea typeface="+mn-ea"/>
                <a:cs typeface="+mn-cs"/>
              </a:rPr>
              <a:t>What is SPF?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Strategic Prevention Framework (SPF) </a:t>
            </a:r>
            <a:r>
              <a:rPr lang="en-US" dirty="0"/>
              <a:t>uses a five-step planning process to guide </a:t>
            </a:r>
            <a:r>
              <a:rPr lang="en-US" dirty="0" smtClean="0"/>
              <a:t>communities </a:t>
            </a:r>
            <a:r>
              <a:rPr lang="en-US" dirty="0"/>
              <a:t>in the selection, implementation, and evaluation of effective, culturally appropriate, and sustainable prevention activities.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67020" cy="37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2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3581400" cy="39624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  <a:t>It is A Public </a:t>
            </a:r>
            <a:b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  <a:t>Health Approach 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Key Principles of the SPF</a:t>
            </a:r>
            <a:endParaRPr lang="en-US" altLang="en-US" sz="3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133600"/>
            <a:ext cx="4381500" cy="381000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2514600" cy="40386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It is Data-Driven 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Key </a:t>
            </a:r>
            <a:r>
              <a:rPr lang="en-US" altLang="en-US" sz="3400" dirty="0">
                <a:solidFill>
                  <a:schemeClr val="tx1"/>
                </a:solidFill>
                <a:latin typeface="Arial" charset="0"/>
              </a:rPr>
              <a:t>Principles</a:t>
            </a: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 of the SPF</a:t>
            </a:r>
            <a:endParaRPr lang="en-US" altLang="en-US" sz="3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0" name="Picture 6" descr="http://ifeportfolio.wikispaces.com/file/view/Chart_123.png/155165667/Chart_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08" y="1485900"/>
            <a:ext cx="525929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7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114800" cy="40386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It is </a:t>
            </a:r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  <a:t>Community-Based and Owned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Key Principles of the SPF</a:t>
            </a:r>
            <a:endParaRPr lang="en-US" altLang="en-US" sz="3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69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0" b="96206" l="8615" r="93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2" r="7267"/>
          <a:stretch/>
        </p:blipFill>
        <p:spPr bwMode="auto">
          <a:xfrm>
            <a:off x="3048000" y="2286000"/>
            <a:ext cx="6278491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0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3092904" cy="4419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It is </a:t>
            </a:r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Strategic Planning Process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Key Principles of the SPF</a:t>
            </a:r>
            <a:endParaRPr lang="en-US" altLang="en-US" sz="3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8962" name="Picture 2" descr="http://aea365.org/blog/wp-content/uploads/2011/01/logic-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86000"/>
            <a:ext cx="5267325" cy="34290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4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3352800" cy="44196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It is </a:t>
            </a:r>
            <a:r>
              <a:rPr lang="en-US" altLang="en-US" sz="4400" b="1" dirty="0" smtClean="0">
                <a:solidFill>
                  <a:schemeClr val="accent6">
                    <a:lumMod val="75000"/>
                  </a:schemeClr>
                </a:solidFill>
              </a:rPr>
              <a:t>an Outcomes-Based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Prevention Model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Key Principles of the SPF</a:t>
            </a:r>
            <a:endParaRPr lang="en-US" altLang="en-US" sz="3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5106" name="Picture 2" descr="http://propelagency.com/cox/CoxTotalComp/assets/images/move-the-needle-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62200"/>
            <a:ext cx="5353050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25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3505200" cy="39624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</a:rPr>
              <a:t>It is Culturally Competent &amp; Sustainable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10253F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10253F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10253F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0253F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0253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chemeClr val="tx1"/>
                </a:solidFill>
                <a:latin typeface="Arial" charset="0"/>
              </a:rPr>
              <a:t>Key Principles of the SPF</a:t>
            </a:r>
            <a:endParaRPr lang="en-US" altLang="en-US" sz="3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3058" name="Picture 2" descr="http://dicas.guiamais.com.br/wp-content/uploads/2012/07/Amigos-sorri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58571"/>
            <a:ext cx="4257675" cy="32950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8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1F497D"/>
                </a:solidFill>
              </a:rPr>
              <a:t>Components of the SPF</a:t>
            </a:r>
            <a:endParaRPr lang="en-US" altLang="en-US" b="1" dirty="0" smtClean="0"/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2169886" y="1619088"/>
            <a:ext cx="4495800" cy="4419600"/>
            <a:chOff x="288" y="1296"/>
            <a:chExt cx="2352" cy="2352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288" y="1296"/>
              <a:ext cx="2352" cy="23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10253F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10253F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10253F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10253F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10253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10253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10253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10253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10253F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56327" name="Picture 7" descr="SPF100_nobkgr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1968" cy="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SPF100_nobkg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9" y="152400"/>
            <a:ext cx="739932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NationalCenter_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95E8F"/>
      </a:accent1>
      <a:accent2>
        <a:srgbClr val="5192CD"/>
      </a:accent2>
      <a:accent3>
        <a:srgbClr val="FFFFFF"/>
      </a:accent3>
      <a:accent4>
        <a:srgbClr val="000000"/>
      </a:accent4>
      <a:accent5>
        <a:srgbClr val="ACB6C6"/>
      </a:accent5>
      <a:accent6>
        <a:srgbClr val="4984BA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295E8F"/>
        </a:accent1>
        <a:accent2>
          <a:srgbClr val="5192CD"/>
        </a:accent2>
        <a:accent3>
          <a:srgbClr val="FFFFFF"/>
        </a:accent3>
        <a:accent4>
          <a:srgbClr val="000000"/>
        </a:accent4>
        <a:accent5>
          <a:srgbClr val="ACB6C6"/>
        </a:accent5>
        <a:accent6>
          <a:srgbClr val="4984B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UNCH_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95E8F"/>
      </a:accent1>
      <a:accent2>
        <a:srgbClr val="5192CD"/>
      </a:accent2>
      <a:accent3>
        <a:srgbClr val="FFFFFF"/>
      </a:accent3>
      <a:accent4>
        <a:srgbClr val="000000"/>
      </a:accent4>
      <a:accent5>
        <a:srgbClr val="ACB6C6"/>
      </a:accent5>
      <a:accent6>
        <a:srgbClr val="4984BA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295E8F"/>
        </a:accent1>
        <a:accent2>
          <a:srgbClr val="5192CD"/>
        </a:accent2>
        <a:accent3>
          <a:srgbClr val="FFFFFF"/>
        </a:accent3>
        <a:accent4>
          <a:srgbClr val="000000"/>
        </a:accent4>
        <a:accent5>
          <a:srgbClr val="ACB6C6"/>
        </a:accent5>
        <a:accent6>
          <a:srgbClr val="4984B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YTTAC">
  <a:themeElements>
    <a:clrScheme name="Tribal warm">
      <a:dk1>
        <a:srgbClr val="000000"/>
      </a:dk1>
      <a:lt1>
        <a:srgbClr val="FFFFFF"/>
      </a:lt1>
      <a:dk2>
        <a:srgbClr val="CC3300"/>
      </a:dk2>
      <a:lt2>
        <a:srgbClr val="3A1D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Custom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larity">
  <a:themeElements>
    <a:clrScheme name="Custom 3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1FE1E168FE341A129A28D5860ED99" ma:contentTypeVersion="0" ma:contentTypeDescription="Create a new document." ma:contentTypeScope="" ma:versionID="efb346b8853afb4c04d63fe197c4123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148955-AF49-4620-A5AF-3134D842520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A15A56A-DE77-48CE-A2E7-4ABC86947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18852</TotalTime>
  <Words>375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Garamond</vt:lpstr>
      <vt:lpstr>Tw Cen MT</vt:lpstr>
      <vt:lpstr>Wingdings</vt:lpstr>
      <vt:lpstr>Wingdings 2</vt:lpstr>
      <vt:lpstr>NationalCenter_theme</vt:lpstr>
      <vt:lpstr>LAUNCH_theme</vt:lpstr>
      <vt:lpstr>Clarity</vt:lpstr>
      <vt:lpstr>TYTTAC</vt:lpstr>
      <vt:lpstr>Median</vt:lpstr>
      <vt:lpstr>1_Clarity</vt:lpstr>
      <vt:lpstr>1_Office Theme</vt:lpstr>
      <vt:lpstr>Office Theme</vt:lpstr>
      <vt:lpstr>Strategic Prevention Framework  - Introduction</vt:lpstr>
      <vt:lpstr>What is SPF?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of the SPF</vt:lpstr>
      <vt:lpstr>PowerPoint Presentation</vt:lpstr>
    </vt:vector>
  </TitlesOfParts>
  <Company>EDC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Susana Valverde</dc:creator>
  <cp:lastModifiedBy>Spooner, Ben</cp:lastModifiedBy>
  <cp:revision>231</cp:revision>
  <dcterms:created xsi:type="dcterms:W3CDTF">2011-04-07T19:40:39Z</dcterms:created>
  <dcterms:modified xsi:type="dcterms:W3CDTF">2015-12-21T16:50:27Z</dcterms:modified>
</cp:coreProperties>
</file>